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DD3-BBCF-48B8-B28A-782B6CAB069C}" type="datetimeFigureOut">
              <a:rPr lang="es-CO" smtClean="0"/>
              <a:t>29/04/2013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9BB1-0C38-4165-8913-130A41909F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5603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DD3-BBCF-48B8-B28A-782B6CAB069C}" type="datetimeFigureOut">
              <a:rPr lang="es-CO" smtClean="0"/>
              <a:t>29/04/2013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9BB1-0C38-4165-8913-130A41909F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436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DD3-BBCF-48B8-B28A-782B6CAB069C}" type="datetimeFigureOut">
              <a:rPr lang="es-CO" smtClean="0"/>
              <a:t>29/04/2013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9BB1-0C38-4165-8913-130A41909F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4457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DD3-BBCF-48B8-B28A-782B6CAB069C}" type="datetimeFigureOut">
              <a:rPr lang="es-CO" smtClean="0"/>
              <a:t>29/04/2013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9BB1-0C38-4165-8913-130A41909F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97754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DD3-BBCF-48B8-B28A-782B6CAB069C}" type="datetimeFigureOut">
              <a:rPr lang="es-CO" smtClean="0"/>
              <a:t>29/04/2013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9BB1-0C38-4165-8913-130A41909F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0887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DD3-BBCF-48B8-B28A-782B6CAB069C}" type="datetimeFigureOut">
              <a:rPr lang="es-CO" smtClean="0"/>
              <a:t>29/04/2013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9BB1-0C38-4165-8913-130A41909F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670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DD3-BBCF-48B8-B28A-782B6CAB069C}" type="datetimeFigureOut">
              <a:rPr lang="es-CO" smtClean="0"/>
              <a:t>29/04/2013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9BB1-0C38-4165-8913-130A41909F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20702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DD3-BBCF-48B8-B28A-782B6CAB069C}" type="datetimeFigureOut">
              <a:rPr lang="es-CO" smtClean="0"/>
              <a:t>29/04/2013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9BB1-0C38-4165-8913-130A41909F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943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DD3-BBCF-48B8-B28A-782B6CAB069C}" type="datetimeFigureOut">
              <a:rPr lang="es-CO" smtClean="0"/>
              <a:t>29/04/2013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9BB1-0C38-4165-8913-130A41909F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9322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DD3-BBCF-48B8-B28A-782B6CAB069C}" type="datetimeFigureOut">
              <a:rPr lang="es-CO" smtClean="0"/>
              <a:t>29/04/2013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9BB1-0C38-4165-8913-130A41909F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686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DD3-BBCF-48B8-B28A-782B6CAB069C}" type="datetimeFigureOut">
              <a:rPr lang="es-CO" smtClean="0"/>
              <a:t>29/04/2013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9BB1-0C38-4165-8913-130A41909F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5048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EFDD3-BBCF-48B8-B28A-782B6CAB069C}" type="datetimeFigureOut">
              <a:rPr lang="es-CO" smtClean="0"/>
              <a:t>29/04/2013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C9BB1-0C38-4165-8913-130A41909F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59102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#10:  Enzymes and temperature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Objective: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- How temperature and pH affects rate of enzymes</a:t>
            </a:r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801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#1:  eggs anyone?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- Observe and record how the temperature is affecting the three eggs.</a:t>
            </a:r>
          </a:p>
          <a:p>
            <a:pPr marL="0" indent="0">
              <a:buNone/>
            </a:pPr>
            <a:r>
              <a:rPr lang="en-US" dirty="0" smtClean="0"/>
              <a:t>- Think, pair, share with your </a:t>
            </a:r>
            <a:r>
              <a:rPr lang="en-US" dirty="0" err="1" smtClean="0"/>
              <a:t>neighbour</a:t>
            </a:r>
            <a:r>
              <a:rPr lang="en-US" dirty="0" smtClean="0"/>
              <a:t> reasons for any changes to the eggs.</a:t>
            </a: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80627"/>
            <a:ext cx="2565196" cy="2420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257" y="3717032"/>
            <a:ext cx="3256492" cy="244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698" y="3880627"/>
            <a:ext cx="2912364" cy="2420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764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2210"/>
            <a:ext cx="8229600" cy="922114"/>
          </a:xfrm>
        </p:spPr>
        <p:txBody>
          <a:bodyPr/>
          <a:lstStyle/>
          <a:p>
            <a:r>
              <a:rPr lang="en-US" dirty="0" smtClean="0"/>
              <a:t>Enzymes and temperature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052736"/>
            <a:ext cx="9036496" cy="2692896"/>
          </a:xfrm>
        </p:spPr>
        <p:txBody>
          <a:bodyPr>
            <a:normAutofit/>
          </a:bodyPr>
          <a:lstStyle/>
          <a:p>
            <a:r>
              <a:rPr lang="en-US" dirty="0" smtClean="0"/>
              <a:t>Enzyme activity gradually increases with temperature until around </a:t>
            </a:r>
            <a:r>
              <a:rPr lang="en-US" dirty="0" smtClean="0"/>
              <a:t>37ºC (body temperature)</a:t>
            </a:r>
          </a:p>
          <a:p>
            <a:r>
              <a:rPr lang="en-US" dirty="0" smtClean="0"/>
              <a:t>A</a:t>
            </a:r>
            <a:r>
              <a:rPr lang="en-US" dirty="0" smtClean="0"/>
              <a:t>s </a:t>
            </a:r>
            <a:r>
              <a:rPr lang="en-US" dirty="0" smtClean="0"/>
              <a:t>the temperature continues to rise, the rate of reaction falls rapidly, as heat energy denatures the enzyme.</a:t>
            </a:r>
          </a:p>
          <a:p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515388"/>
            <a:ext cx="4752528" cy="334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1207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/>
          <a:lstStyle/>
          <a:p>
            <a:r>
              <a:rPr lang="en-US" dirty="0" smtClean="0"/>
              <a:t>Enzyme and pH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369" y="908720"/>
            <a:ext cx="9036496" cy="2808313"/>
          </a:xfrm>
        </p:spPr>
        <p:txBody>
          <a:bodyPr>
            <a:normAutofit/>
          </a:bodyPr>
          <a:lstStyle/>
          <a:p>
            <a:r>
              <a:rPr lang="en-US" dirty="0" smtClean="0"/>
              <a:t>pH can alter </a:t>
            </a:r>
            <a:r>
              <a:rPr lang="en-US" dirty="0"/>
              <a:t>an enzyme’s shape. </a:t>
            </a:r>
            <a:endParaRPr lang="en-US" dirty="0" smtClean="0"/>
          </a:p>
          <a:p>
            <a:r>
              <a:rPr lang="en-US" dirty="0" smtClean="0"/>
              <a:t>Different </a:t>
            </a:r>
            <a:r>
              <a:rPr lang="en-US" dirty="0"/>
              <a:t>enzymes work best at different pH values. </a:t>
            </a:r>
            <a:r>
              <a:rPr lang="en-US" dirty="0" smtClean="0"/>
              <a:t>For ex, </a:t>
            </a:r>
            <a:r>
              <a:rPr lang="en-US" dirty="0"/>
              <a:t>intestinal enzymes have an </a:t>
            </a:r>
            <a:r>
              <a:rPr lang="en-US" b="1" dirty="0"/>
              <a:t>optimum pH</a:t>
            </a:r>
            <a:r>
              <a:rPr lang="en-US" dirty="0"/>
              <a:t> of about 7.5. Enzymes in the stomach have an optimum pH of about 2.</a:t>
            </a: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429000"/>
            <a:ext cx="4875356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7011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#2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268760"/>
            <a:ext cx="8291264" cy="4857403"/>
          </a:xfrm>
        </p:spPr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The test tubes all have the same protein but liquids with different pH’s: neutral, acidic, alkaline </a:t>
            </a:r>
          </a:p>
          <a:p>
            <a:pPr>
              <a:buFontTx/>
              <a:buChar char="-"/>
            </a:pPr>
            <a:r>
              <a:rPr lang="en-US" dirty="0" smtClean="0"/>
              <a:t>Based on your knowledge of the digestive system, write a hypothesis.</a:t>
            </a:r>
          </a:p>
        </p:txBody>
      </p:sp>
    </p:spTree>
    <p:extLst>
      <p:ext uri="{BB962C8B-B14F-4D97-AF65-F5344CB8AC3E}">
        <p14:creationId xmlns:p14="http://schemas.microsoft.com/office/powerpoint/2010/main" val="26291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2210"/>
            <a:ext cx="8229600" cy="778098"/>
          </a:xfrm>
        </p:spPr>
        <p:txBody>
          <a:bodyPr/>
          <a:lstStyle/>
          <a:p>
            <a:r>
              <a:rPr lang="en-US" dirty="0" smtClean="0"/>
              <a:t>Practical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980728"/>
            <a:ext cx="8784976" cy="576064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Add </a:t>
            </a:r>
            <a:r>
              <a:rPr lang="en-US" dirty="0"/>
              <a:t>1</a:t>
            </a:r>
            <a:r>
              <a:rPr lang="en-US" dirty="0" smtClean="0"/>
              <a:t>ml </a:t>
            </a:r>
            <a:r>
              <a:rPr lang="en-US" dirty="0" smtClean="0"/>
              <a:t>of starch solution and saliva to each of the </a:t>
            </a:r>
            <a:r>
              <a:rPr lang="en-US" dirty="0" smtClean="0"/>
              <a:t>3 </a:t>
            </a:r>
            <a:r>
              <a:rPr lang="en-US" dirty="0" smtClean="0"/>
              <a:t>test tubes.</a:t>
            </a:r>
          </a:p>
          <a:p>
            <a:pPr marL="514350" indent="-514350">
              <a:buAutoNum type="arabicPeriod"/>
            </a:pPr>
            <a:r>
              <a:rPr lang="en-US" dirty="0" smtClean="0"/>
              <a:t>Place 1 test tube </a:t>
            </a:r>
            <a:r>
              <a:rPr lang="en-US" dirty="0" smtClean="0"/>
              <a:t>in </a:t>
            </a:r>
            <a:r>
              <a:rPr lang="en-US" dirty="0" smtClean="0"/>
              <a:t>each water bath.</a:t>
            </a:r>
          </a:p>
          <a:p>
            <a:pPr marL="514350" indent="-514350">
              <a:buAutoNum type="arabicPeriod"/>
            </a:pPr>
            <a:r>
              <a:rPr lang="en-US" dirty="0" smtClean="0"/>
              <a:t>Every 30 seconds, use the glass rod to remove a drop from each solution and place it on the white tile.</a:t>
            </a:r>
          </a:p>
          <a:p>
            <a:pPr marL="514350" indent="-514350">
              <a:buAutoNum type="arabicPeriod"/>
            </a:pPr>
            <a:r>
              <a:rPr lang="en-US" dirty="0" smtClean="0"/>
              <a:t>Add </a:t>
            </a:r>
            <a:r>
              <a:rPr lang="en-US" dirty="0" smtClean="0"/>
              <a:t>a </a:t>
            </a:r>
            <a:r>
              <a:rPr lang="en-US" dirty="0" smtClean="0"/>
              <a:t>drop </a:t>
            </a:r>
            <a:r>
              <a:rPr lang="en-US" dirty="0" smtClean="0"/>
              <a:t>of iodine to </a:t>
            </a:r>
            <a:r>
              <a:rPr lang="en-US" dirty="0" smtClean="0"/>
              <a:t>each solution, record the time of when it </a:t>
            </a:r>
            <a:r>
              <a:rPr lang="en-US" b="1" dirty="0" smtClean="0"/>
              <a:t>does not change </a:t>
            </a:r>
            <a:r>
              <a:rPr lang="en-US" dirty="0" err="1" smtClean="0"/>
              <a:t>colour</a:t>
            </a:r>
            <a:r>
              <a:rPr lang="en-US" dirty="0" smtClean="0"/>
              <a:t> </a:t>
            </a:r>
            <a:r>
              <a:rPr lang="en-US" dirty="0" smtClean="0"/>
              <a:t>  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Record your results </a:t>
            </a:r>
            <a:r>
              <a:rPr lang="en-US" dirty="0" smtClean="0"/>
              <a:t>in </a:t>
            </a:r>
            <a:r>
              <a:rPr lang="en-US" dirty="0" smtClean="0"/>
              <a:t>a data table and </a:t>
            </a:r>
            <a:r>
              <a:rPr lang="en-US" dirty="0" smtClean="0"/>
              <a:t>graph.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800562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248</Words>
  <Application>Microsoft Office PowerPoint</Application>
  <PresentationFormat>Presentación en pantalla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Lesson #10:  Enzymes and temperature</vt:lpstr>
      <vt:lpstr>Activity #1:  eggs anyone?</vt:lpstr>
      <vt:lpstr>Enzymes and temperature</vt:lpstr>
      <vt:lpstr>Enzyme and pH</vt:lpstr>
      <vt:lpstr>Activity #2</vt:lpstr>
      <vt:lpstr>Practical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#10:  Enzymes and temperature</dc:title>
  <dc:creator>USUARIO</dc:creator>
  <cp:lastModifiedBy>USUARIO</cp:lastModifiedBy>
  <cp:revision>6</cp:revision>
  <dcterms:created xsi:type="dcterms:W3CDTF">2013-04-22T14:35:29Z</dcterms:created>
  <dcterms:modified xsi:type="dcterms:W3CDTF">2013-04-29T15:20:35Z</dcterms:modified>
</cp:coreProperties>
</file>